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7" r:id="rId4"/>
  </p:sldMasterIdLst>
  <p:notesMasterIdLst>
    <p:notesMasterId r:id="rId31"/>
  </p:notesMasterIdLst>
  <p:sldIdLst>
    <p:sldId id="479" r:id="rId5"/>
    <p:sldId id="477" r:id="rId6"/>
    <p:sldId id="257" r:id="rId7"/>
    <p:sldId id="274" r:id="rId8"/>
    <p:sldId id="261" r:id="rId9"/>
    <p:sldId id="276" r:id="rId10"/>
    <p:sldId id="262" r:id="rId11"/>
    <p:sldId id="278" r:id="rId12"/>
    <p:sldId id="263" r:id="rId13"/>
    <p:sldId id="280" r:id="rId14"/>
    <p:sldId id="264" r:id="rId15"/>
    <p:sldId id="282" r:id="rId16"/>
    <p:sldId id="265" r:id="rId17"/>
    <p:sldId id="284" r:id="rId18"/>
    <p:sldId id="266" r:id="rId19"/>
    <p:sldId id="286" r:id="rId20"/>
    <p:sldId id="267" r:id="rId21"/>
    <p:sldId id="296" r:id="rId22"/>
    <p:sldId id="268" r:id="rId23"/>
    <p:sldId id="269" r:id="rId24"/>
    <p:sldId id="297" r:id="rId25"/>
    <p:sldId id="270" r:id="rId26"/>
    <p:sldId id="298" r:id="rId27"/>
    <p:sldId id="271" r:id="rId28"/>
    <p:sldId id="299" r:id="rId29"/>
    <p:sldId id="425" r:id="rId30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704" y="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[OUTPUT.xls]Sheet!$E$3:$E$7</c:f>
              <c:numCache>
                <c:formatCode>0.0</c:formatCode>
                <c:ptCount val="5"/>
                <c:pt idx="0">
                  <c:v>9.0097071199433589</c:v>
                </c:pt>
                <c:pt idx="1">
                  <c:v>29.20218306045069</c:v>
                </c:pt>
                <c:pt idx="2">
                  <c:v>26.679998333541686</c:v>
                </c:pt>
                <c:pt idx="3">
                  <c:v>34.348206474190754</c:v>
                </c:pt>
                <c:pt idx="4">
                  <c:v>0.75990501187351689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7-450D-92D8-5AACAEA761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[OUTPUT.xls]Sheet!$B$79:$B$82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[OUTPUT.xls]Sheet!$E$79:$E$82</c:f>
              <c:numCache>
                <c:formatCode>0.0</c:formatCode>
                <c:ptCount val="4"/>
                <c:pt idx="0">
                  <c:v>37.073304658186139</c:v>
                </c:pt>
                <c:pt idx="1">
                  <c:v>47.826484854031307</c:v>
                </c:pt>
                <c:pt idx="2">
                  <c:v>8.7993044751532921</c:v>
                </c:pt>
                <c:pt idx="3">
                  <c:v>6.3009060126292677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5-4117-9DD7-D8A777796F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75552"/>
        <c:axId val="129598976"/>
        <c:axId val="0"/>
      </c:bar3DChart>
      <c:catAx>
        <c:axId val="12957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598976"/>
        <c:crosses val="autoZero"/>
        <c:auto val="1"/>
        <c:lblAlgn val="ctr"/>
        <c:lblOffset val="100"/>
        <c:noMultiLvlLbl val="0"/>
      </c:catAx>
      <c:valAx>
        <c:axId val="1295989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575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[OUTPUT.xls]Sheet!$A$101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[OUTPUT.xls]Sheet!$B$98:$E$98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[OUTPUT.xls]Sheet!$B$101:$E$101</c:f>
              <c:numCache>
                <c:formatCode>#,##0.0%</c:formatCode>
                <c:ptCount val="4"/>
                <c:pt idx="0">
                  <c:v>0.39655172413793105</c:v>
                </c:pt>
                <c:pt idx="1">
                  <c:v>0.46551724137931033</c:v>
                </c:pt>
                <c:pt idx="2">
                  <c:v>0.10344827586206896</c:v>
                </c:pt>
                <c:pt idx="3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3-47BD-8862-39E057BB7E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06784"/>
        <c:axId val="129642496"/>
        <c:axId val="0"/>
      </c:bar3DChart>
      <c:catAx>
        <c:axId val="129606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642496"/>
        <c:crosses val="autoZero"/>
        <c:auto val="1"/>
        <c:lblAlgn val="ctr"/>
        <c:lblOffset val="100"/>
        <c:noMultiLvlLbl val="0"/>
      </c:catAx>
      <c:valAx>
        <c:axId val="129642496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29606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[OUTPUT.xls]Sheet!$B$89:$B$92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[OUTPUT.xls]Sheet!$E$89:$E$92</c:f>
              <c:numCache>
                <c:formatCode>0.0</c:formatCode>
                <c:ptCount val="4"/>
                <c:pt idx="0">
                  <c:v>58.753546261553964</c:v>
                </c:pt>
                <c:pt idx="1">
                  <c:v>30.182117690125363</c:v>
                </c:pt>
                <c:pt idx="2">
                  <c:v>6.0217809096732893</c:v>
                </c:pt>
                <c:pt idx="3">
                  <c:v>5.0425551386473897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6-4763-829E-89472FC28C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50048"/>
        <c:axId val="129673472"/>
        <c:axId val="0"/>
      </c:bar3DChart>
      <c:catAx>
        <c:axId val="12965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673472"/>
        <c:crosses val="autoZero"/>
        <c:auto val="1"/>
        <c:lblAlgn val="ctr"/>
        <c:lblOffset val="100"/>
        <c:noMultiLvlLbl val="0"/>
      </c:catAx>
      <c:valAx>
        <c:axId val="1296734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65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[OUTPUT.xls]Sheet!$A$177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[OUTPUT.xls]Sheet!$B$174:$E$174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[OUTPUT.xls]Sheet!$B$177:$E$177</c:f>
              <c:numCache>
                <c:formatCode>#,##0.0%</c:formatCode>
                <c:ptCount val="4"/>
                <c:pt idx="0">
                  <c:v>0.63793103448275867</c:v>
                </c:pt>
                <c:pt idx="1">
                  <c:v>0.29310344827586204</c:v>
                </c:pt>
                <c:pt idx="2">
                  <c:v>3.4482758620689655E-2</c:v>
                </c:pt>
                <c:pt idx="3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4-438B-B41E-B92114B673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72096"/>
        <c:axId val="129975040"/>
        <c:axId val="0"/>
      </c:bar3DChart>
      <c:catAx>
        <c:axId val="12997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975040"/>
        <c:crosses val="autoZero"/>
        <c:auto val="1"/>
        <c:lblAlgn val="ctr"/>
        <c:lblOffset val="100"/>
        <c:noMultiLvlLbl val="0"/>
      </c:catAx>
      <c:valAx>
        <c:axId val="129975040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2997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[OUTPUT.xls]Sheet!$B$99:$B$102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[OUTPUT.xls]Sheet!$E$99:$E$102</c:f>
              <c:numCache>
                <c:formatCode>0.0</c:formatCode>
                <c:ptCount val="4"/>
                <c:pt idx="0">
                  <c:v>55.93026448247462</c:v>
                </c:pt>
                <c:pt idx="1">
                  <c:v>30.044843049327337</c:v>
                </c:pt>
                <c:pt idx="2">
                  <c:v>8.6162716207559296</c:v>
                </c:pt>
                <c:pt idx="3">
                  <c:v>5.4086208474421182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B-4FA1-BDE3-77382300AA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95136"/>
        <c:axId val="129997824"/>
        <c:axId val="0"/>
      </c:bar3DChart>
      <c:catAx>
        <c:axId val="129995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997824"/>
        <c:crosses val="autoZero"/>
        <c:auto val="1"/>
        <c:lblAlgn val="ctr"/>
        <c:lblOffset val="100"/>
        <c:noMultiLvlLbl val="0"/>
      </c:catAx>
      <c:valAx>
        <c:axId val="1299978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9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[OUTPUT.xls]Sheet!$A$253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[OUTPUT.xls]Sheet!$B$250:$E$250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[OUTPUT.xls]Sheet!$B$253:$E$253</c:f>
              <c:numCache>
                <c:formatCode>#,##0.0%</c:formatCode>
                <c:ptCount val="4"/>
                <c:pt idx="0">
                  <c:v>0.57627118644067798</c:v>
                </c:pt>
                <c:pt idx="1">
                  <c:v>0.32203389830508478</c:v>
                </c:pt>
                <c:pt idx="2">
                  <c:v>5.084745762711864E-2</c:v>
                </c:pt>
                <c:pt idx="3">
                  <c:v>5.084745762711864E-2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6-4C2D-B463-0BD24FC44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0022016"/>
        <c:axId val="130037248"/>
        <c:axId val="0"/>
      </c:bar3DChart>
      <c:catAx>
        <c:axId val="13002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0037248"/>
        <c:crosses val="autoZero"/>
        <c:auto val="1"/>
        <c:lblAlgn val="ctr"/>
        <c:lblOffset val="100"/>
        <c:noMultiLvlLbl val="0"/>
      </c:catAx>
      <c:valAx>
        <c:axId val="130037248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3002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[OUTPUT.xls]Sheet!$B$12:$B$16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[OUTPUT.xls]Sheet!$E$12:$E$16</c:f>
              <c:numCache>
                <c:formatCode>0.0</c:formatCode>
                <c:ptCount val="5"/>
                <c:pt idx="0">
                  <c:v>12.482606340874083</c:v>
                </c:pt>
                <c:pt idx="1">
                  <c:v>28.872224305295088</c:v>
                </c:pt>
                <c:pt idx="2">
                  <c:v>26.929967087447434</c:v>
                </c:pt>
                <c:pt idx="3">
                  <c:v>31.435237262008936</c:v>
                </c:pt>
                <c:pt idx="4">
                  <c:v>0.27996500437445349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E-4C98-887A-A8C17C6C7B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[OUTPUT.xls]Sheet!$B$21:$B$25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[OUTPUT.xls]Sheet!$E$21:$E$25</c:f>
              <c:numCache>
                <c:formatCode>0.0</c:formatCode>
                <c:ptCount val="5"/>
                <c:pt idx="0">
                  <c:v>1.4181560638253612</c:v>
                </c:pt>
                <c:pt idx="1">
                  <c:v>9.363829521309885</c:v>
                </c:pt>
                <c:pt idx="2">
                  <c:v>26.562513019206047</c:v>
                </c:pt>
                <c:pt idx="3">
                  <c:v>61.047369078864961</c:v>
                </c:pt>
                <c:pt idx="4">
                  <c:v>1.6081323167937416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C-48D2-A22C-259447915F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Sheet!$B$30:$B$33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Sheet!$E$30:$E$33</c:f>
              <c:numCache>
                <c:formatCode>0.0</c:formatCode>
                <c:ptCount val="4"/>
                <c:pt idx="0">
                  <c:v>44.999375078114973</c:v>
                </c:pt>
                <c:pt idx="1">
                  <c:v>19.100000000000001</c:v>
                </c:pt>
                <c:pt idx="2">
                  <c:v>34.5</c:v>
                </c:pt>
                <c:pt idx="3">
                  <c:v>1.4198225221847343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7-4D84-B8A4-ADD1F22B3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747584"/>
        <c:axId val="129778048"/>
        <c:axId val="0"/>
      </c:bar3DChart>
      <c:catAx>
        <c:axId val="1297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778048"/>
        <c:crosses val="autoZero"/>
        <c:auto val="1"/>
        <c:lblAlgn val="ctr"/>
        <c:lblOffset val="100"/>
        <c:noMultiLvlLbl val="0"/>
      </c:catAx>
      <c:valAx>
        <c:axId val="129778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747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[OUTPUT.xls]Sheet!$B$38:$B$43</c:f>
              <c:strCache>
                <c:ptCount val="6"/>
                <c:pt idx="0">
                  <c:v>Αυτοδύναμη Κυβέρνηση Ν.Δ.</c:v>
                </c:pt>
                <c:pt idx="1">
                  <c:v>Αυτοδύναμη Κυβέρνηση ΣΥΡΙΖΑ</c:v>
                </c:pt>
                <c:pt idx="2">
                  <c:v>Κυβέρνηση συνεργασίας Ν.Δ- ΚΙΝΑΛ</c:v>
                </c:pt>
                <c:pt idx="3">
                  <c:v>Κυβέρνηση συνεργασίας ΣΥΡΙΖΑ – ΚΙΝΑΛ – ΜΕΡΑ 25</c:v>
                </c:pt>
                <c:pt idx="4">
                  <c:v>Άλλη</c:v>
                </c:pt>
                <c:pt idx="5">
                  <c:v>ΔΓ/ΔΑ</c:v>
                </c:pt>
              </c:strCache>
            </c:strRef>
          </c:cat>
          <c:val>
            <c:numRef>
              <c:f>[OUTPUT.xls]Sheet!$E$38:$E$43</c:f>
              <c:numCache>
                <c:formatCode>0.0</c:formatCode>
                <c:ptCount val="6"/>
                <c:pt idx="0">
                  <c:v>29.584635253926443</c:v>
                </c:pt>
                <c:pt idx="1">
                  <c:v>7.4823980335791447</c:v>
                </c:pt>
                <c:pt idx="2">
                  <c:v>17.478648502270591</c:v>
                </c:pt>
                <c:pt idx="3">
                  <c:v>17.794442361371548</c:v>
                </c:pt>
                <c:pt idx="4">
                  <c:v>9.212181810607019</c:v>
                </c:pt>
                <c:pt idx="5">
                  <c:v>18.447694038245256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5-485A-A471-DFB777BC54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[OUTPUT.xls]Sheet!$B$48:$B$52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[OUTPUT.xls]Sheet!$E$48:$E$52</c:f>
              <c:numCache>
                <c:formatCode>0.0</c:formatCode>
                <c:ptCount val="5"/>
                <c:pt idx="0">
                  <c:v>23.054618172728421</c:v>
                </c:pt>
                <c:pt idx="1">
                  <c:v>28.736407949006306</c:v>
                </c:pt>
                <c:pt idx="2">
                  <c:v>18.306878306878332</c:v>
                </c:pt>
                <c:pt idx="3">
                  <c:v>22.450527017456174</c:v>
                </c:pt>
                <c:pt idx="4">
                  <c:v>7.4515685539307608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F-46F8-88FB-B5853966AA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[OUTPUT.xls]Sheet!$B$57:$B$61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[OUTPUT.xls]Sheet!$E$57:$E$61</c:f>
              <c:numCache>
                <c:formatCode>0.0</c:formatCode>
                <c:ptCount val="5"/>
                <c:pt idx="0">
                  <c:v>11.65770945298511</c:v>
                </c:pt>
                <c:pt idx="1">
                  <c:v>6.8849727117444033</c:v>
                </c:pt>
                <c:pt idx="2">
                  <c:v>6.0125817606132888</c:v>
                </c:pt>
                <c:pt idx="3">
                  <c:v>72.949214681498006</c:v>
                </c:pt>
                <c:pt idx="4">
                  <c:v>2.4955213931592013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4-4BBA-A250-E447FE1C12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[OUTPUT.xls]Sheet!$B$66:$B$72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[OUTPUT.xls]Sheet!$E$66:$E$72</c:f>
              <c:numCache>
                <c:formatCode>0.0</c:formatCode>
                <c:ptCount val="7"/>
                <c:pt idx="0">
                  <c:v>20.916079436258801</c:v>
                </c:pt>
                <c:pt idx="1">
                  <c:v>5.2896494920838313</c:v>
                </c:pt>
                <c:pt idx="2">
                  <c:v>6.4336048320673571</c:v>
                </c:pt>
                <c:pt idx="3">
                  <c:v>31.678411274823837</c:v>
                </c:pt>
                <c:pt idx="4">
                  <c:v>18.788322503889447</c:v>
                </c:pt>
                <c:pt idx="5">
                  <c:v>3.41813855587078</c:v>
                </c:pt>
                <c:pt idx="6">
                  <c:v>13.475793905005952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8-40E3-9F88-0931CE6F8A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00672"/>
        <c:axId val="129524096"/>
        <c:axId val="0"/>
      </c:bar3DChart>
      <c:catAx>
        <c:axId val="12950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524096"/>
        <c:crosses val="autoZero"/>
        <c:auto val="1"/>
        <c:lblAlgn val="ctr"/>
        <c:lblOffset val="100"/>
        <c:noMultiLvlLbl val="0"/>
      </c:catAx>
      <c:valAx>
        <c:axId val="1295240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50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Sheet!$A$23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Sheet!$B$22:$H$22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Sheet!$B$23:$H$23</c:f>
              <c:numCache>
                <c:formatCode>#,##0.0%</c:formatCode>
                <c:ptCount val="7"/>
                <c:pt idx="0">
                  <c:v>0.28199999999999997</c:v>
                </c:pt>
                <c:pt idx="1">
                  <c:v>2.8000000000000001E-2</c:v>
                </c:pt>
                <c:pt idx="2">
                  <c:v>7.0175438596491224E-2</c:v>
                </c:pt>
                <c:pt idx="3">
                  <c:v>0.31578947368421051</c:v>
                </c:pt>
                <c:pt idx="4">
                  <c:v>0.216</c:v>
                </c:pt>
                <c:pt idx="5">
                  <c:v>3.5087719298245612E-2</c:v>
                </c:pt>
                <c:pt idx="6">
                  <c:v>5.2631578947368425E-2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A-44BB-B1E1-5E164E08C4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0089728"/>
        <c:axId val="133759744"/>
        <c:axId val="0"/>
      </c:bar3DChart>
      <c:catAx>
        <c:axId val="13008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759744"/>
        <c:crosses val="autoZero"/>
        <c:auto val="1"/>
        <c:lblAlgn val="ctr"/>
        <c:lblOffset val="100"/>
        <c:noMultiLvlLbl val="0"/>
      </c:catAx>
      <c:valAx>
        <c:axId val="133759744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30089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D3B9-DAF9-42AE-94A3-58A3D540F98B}" type="datetimeFigureOut">
              <a:rPr lang="el-GR" smtClean="0"/>
              <a:t>9/11/2021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58A3-1E53-4708-AB1B-A2A780C70B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06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E58A3-1E53-4708-AB1B-A2A780C70BD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85AD-2C02-4FF2-A075-BCF13127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C25C-3338-46E3-AB7B-FD93F049F6D2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EFF0-71AC-4752-B53B-89E78653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70759-120A-476A-B244-0081223B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67D1-E10C-40CB-B64F-C5373A10AD4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4925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38EA-7C95-4FBD-BB1E-55238040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12B6-5489-4E26-8837-9BC51ACEE51C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6072-6FEF-4154-8826-D12EE69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A8282-BECB-4A25-8536-203E91B9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86B0-1754-4029-9BDC-B4D14E046FC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75530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9" y="2024378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99" y="5434056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D55B4-8C15-4783-AB30-E9D6BF73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855-C67C-4DA8-AE90-841DF9FDAF3A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FA354-0A7D-400F-9912-FDCF59B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D6D8-141D-4D10-9B9C-928E204A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BC4-2F97-4BD4-973B-F8551D867C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3360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CF5C1E-4785-4B00-B05E-BA9EDDC3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C6AF-6289-44C5-8CD0-2D4D632B3463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5B6F91-D147-4384-ABBF-4A981430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CF99F-56AE-4147-9474-CB794957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49DF-52D1-4922-9BFA-3275127E36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2287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0C1D7D-DFB0-4AB8-9C2A-59700AB4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8E5-EBE4-4001-989B-28616CCED314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B243E9-A73E-4082-A93E-C03F9659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5F48-45B9-479F-AB1E-819C1965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476B-505A-4629-AAB9-CF0C6B50C7A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8768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DFC071-2C3B-48B9-824E-1F63153D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9580-A195-4896-A316-6026D2D7DA1D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BB1E50-7A7B-4137-81E6-6CABD15E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F9AE7C-EF54-40BE-8970-A49D2D17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75B7-5846-4120-9B0B-F22FA75FB1A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8579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92933C-FC81-4EFA-9C69-66E27A2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E37D-009C-45A7-AB6A-8D763DCEB5F5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272567-46D3-44B9-9A28-2545B7D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AD15F0-F796-4E13-91A1-005CD321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F549-1FD9-4FD8-96BF-48ECB8125BE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722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414942-67F4-4EB5-86B0-43C8F970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FD78-20B9-4D0E-BC19-AD1FBCE7F746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601BFA-EC3A-4283-96B1-909EC4FE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9AFFDB-6708-48ED-9CA2-50E5034B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F20E-0B98-4F3F-9BF9-55582163BA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332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76B5B8-E95E-4F2B-92B6-6AD73BB1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9FA1-CFB6-4D9D-A0C1-088577EC918D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3435B-800B-437B-9121-31B43D69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2B54B-C963-450B-9FDB-FDB688D9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D53A-FBA4-4306-9243-629471FC57C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39069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D7071-0667-4F6C-ACE3-7B8A6C76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1973-1609-4A53-A555-420248D1AB08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5599-F733-47CF-8014-F5222FA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5A26-98F4-4DBF-AC21-9D8427F7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44B-FD74-48E6-A75C-3373883331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7321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5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41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139F0-2035-40EE-A0A9-C7B103F5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4F76-0C13-4999-85EE-0B7FFADC68A6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6153-B859-4FD2-9350-F75B3037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DA9BD-256B-4D01-BE79-13A27133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0B64-DE23-4A75-989F-5CCFB04738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41043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6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4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8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7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6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91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1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74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72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9968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87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58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70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52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0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9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6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18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8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6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FF37D3E-AB1D-4C9A-9C24-13BBC8CEF7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874A8AD-DD1B-4983-9187-2336CCFE2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9F19-7AC6-49E3-8012-6EAA7D43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F598F7-426D-4D79-BF12-C157E151BFD1}" type="datetimeFigureOut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54C5-4AF5-4C7F-A2B8-6A3EE718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33B6-68DD-4F2C-9FA7-6C5238393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2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BF394F-814E-4BA9-951D-8F55F57241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587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5pPr>
      <a:lvl6pPr marL="541325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6pPr>
      <a:lvl7pPr marL="1082650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7pPr>
      <a:lvl8pPr marL="1623974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8pPr>
      <a:lvl9pPr marL="2165299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9pPr>
    </p:titleStyle>
    <p:bodyStyle>
      <a:lvl1pPr marL="270662" indent="-270662" algn="l" rtl="0" eaLnBrk="0" fontAlgn="base" hangingPunct="0">
        <a:lnSpc>
          <a:spcPct val="90000"/>
        </a:lnSpc>
        <a:spcBef>
          <a:spcPts val="118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0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A8A476B2-F500-4B48-896B-7EAEC311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859" y="1443790"/>
            <a:ext cx="8035479" cy="13715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l-GR" sz="2605" b="1" dirty="0">
              <a:solidFill>
                <a:srgbClr val="002060"/>
              </a:solidFill>
            </a:endParaRPr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53549F71-39B0-48CB-BEBE-0E73B8189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13" y="5664201"/>
            <a:ext cx="9156787" cy="227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ΕΡΕΥΝΑ 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ΠΟΛΙΤΙΚΟ ΣΚΗΝΙΚΟ ΚΑΙ ΔΙΕΡΓΑΣΙΕΣ ΣΤΟ  ΚΙΝΑΛ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ΝΟΕΜΒΡΙΟΣ  2021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548BF941-AAF1-4465-8945-8203C2D17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011" y="1443790"/>
            <a:ext cx="5315634" cy="12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115139"/>
              </p:ext>
            </p:extLst>
          </p:nvPr>
        </p:nvGraphicFramePr>
        <p:xfrm>
          <a:off x="1574800" y="1689100"/>
          <a:ext cx="7493000" cy="49656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07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Ποιον θεωρείτε καταλληλότερο για Πρωθυπουργό;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89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Κυριάκος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Αλέξης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33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C99D92C4-0653-4431-82A4-64093F3BA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46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398227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CD493B30-61FE-4BF3-8CB9-5E7A05A83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96690"/>
              </p:ext>
            </p:extLst>
          </p:nvPr>
        </p:nvGraphicFramePr>
        <p:xfrm>
          <a:off x="841375" y="1752600"/>
          <a:ext cx="9144002" cy="507999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6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Κυβέρνηση θα προτιμούσατε να προκύψει μετά από τις επόμενες εκλογές; ΔΙΑΒΑΣΤΕ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9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Ν.Δ-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ΚΙΝΑΛ – 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DA8334D-A385-4E16-B547-A7460CED6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7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42539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0AD1F67-9064-4312-8E8F-236A03E3A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9168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2417"/>
              </p:ext>
            </p:extLst>
          </p:nvPr>
        </p:nvGraphicFramePr>
        <p:xfrm>
          <a:off x="1495425" y="2235200"/>
          <a:ext cx="7835898" cy="47117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7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32,0%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ΣΥΡΙΖΑ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22,9%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78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77BFDD99-6DBA-4C0B-9EC1-AB28F63C0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19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5380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29C20B3C-5992-4633-BBAF-7F0051651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5369"/>
              </p:ext>
            </p:extLst>
          </p:nvPr>
        </p:nvGraphicFramePr>
        <p:xfrm>
          <a:off x="1495425" y="1968500"/>
          <a:ext cx="7835898" cy="44576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21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Σκοπεύετε να συμμετέχετε στις εκλογές νέου Προέδρου του Κινήματος Αλλαγής;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6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D5AF7C2-3F7A-4D99-92B8-030E2CC29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5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Ποιον σκέφτεστε να ψηφίσετε, ποιον προτιμάτε να εκλεγεί Πρόεδρος του ΚΙΝΑΛ;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</a:t>
            </a:r>
            <a:r>
              <a:rPr lang="el-GR" sz="1800" dirty="0"/>
              <a:t>)</a:t>
            </a:r>
            <a:endParaRPr lang="en-US" sz="18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3892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7C09B1D-16B6-4944-A73E-A57C1025D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800" b="1" dirty="0"/>
              <a:t>Ποιον σκέφτεστε να ψηφίσετε, ποιον προτιμάτε να εκλεγεί Πρόεδρος του ΚΙΝΑΛ; </a:t>
            </a:r>
            <a:br>
              <a:rPr lang="el-GR" sz="1800" b="1" dirty="0"/>
            </a:br>
            <a:r>
              <a:rPr lang="el-GR" sz="1800" b="1" dirty="0"/>
              <a:t>(Ψηφοφόροι 2019 ΚΙΝΑΛ</a:t>
            </a:r>
            <a:r>
              <a:rPr lang="en-US" sz="1800" b="1" dirty="0"/>
              <a:t> </a:t>
            </a:r>
            <a:r>
              <a:rPr lang="el-GR" sz="1800" b="1" dirty="0"/>
              <a:t>που δήλωσαν ότι θα συμμετάσχουν στις εκλογές του ΚΙΝΑΛ)</a:t>
            </a:r>
            <a:endParaRPr lang="en-US" sz="18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77590"/>
              </p:ext>
            </p:extLst>
          </p:nvPr>
        </p:nvGraphicFramePr>
        <p:xfrm>
          <a:off x="541338" y="1407561"/>
          <a:ext cx="9744075" cy="584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7C0FE2AC-EDC1-4298-A2ED-5BE92336E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692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4066" y="3535115"/>
            <a:ext cx="9338072" cy="56443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Ποιον θα επιλέγατε αν σε ένα δεύτερο γύρο έπρεπε να επιλέξετε</a:t>
            </a:r>
            <a:endParaRPr lang="en-US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8E22A67-7A1E-478C-8D4E-8114C1426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7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6" y="0"/>
            <a:ext cx="10824044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00624" cy="8120062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22" y="1365861"/>
            <a:ext cx="2842022" cy="52821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704914" y="2907355"/>
            <a:ext cx="3626173" cy="4834898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0623" y="377810"/>
            <a:ext cx="6630464" cy="7364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Η </a:t>
            </a:r>
            <a:r>
              <a:rPr lang="en-US" altLang="en-US" sz="1400" b="1" dirty="0" err="1"/>
              <a:t>Έρευν</a:t>
            </a:r>
            <a:r>
              <a:rPr lang="en-US" altLang="en-US" sz="1400" b="1" dirty="0"/>
              <a:t>α πραγματοποιήθηκε από την Opinion Poll Ε.Π.Ε – Αριθμός Μητρώου Ε.Σ.Ρ. 49.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l-GR" altLang="en-US" sz="1400" b="1" dirty="0"/>
              <a:t>ΕΝΤΟΛΕΑΣ</a:t>
            </a:r>
            <a:r>
              <a:rPr lang="en-GB" altLang="en-US" sz="1400" b="1" dirty="0"/>
              <a:t>: </a:t>
            </a:r>
            <a:r>
              <a:rPr lang="en-GB" altLang="en-US" sz="1800" b="1" dirty="0"/>
              <a:t>tomanifesto.gr</a:t>
            </a:r>
            <a:endParaRPr lang="en-US" altLang="en-US" sz="18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ΕΞΕΤΑΖΟΜΕΝΟΣ ΠΛΗΘΥΣΜΟΣ: </a:t>
            </a:r>
            <a:r>
              <a:rPr lang="en-US" sz="1400" b="1" dirty="0" err="1"/>
              <a:t>Άνδρες</a:t>
            </a:r>
            <a:r>
              <a:rPr lang="en-US" sz="1400" b="1" dirty="0"/>
              <a:t> και </a:t>
            </a:r>
            <a:r>
              <a:rPr lang="en-US" sz="1400" b="1" dirty="0" err="1"/>
              <a:t>γυν</a:t>
            </a:r>
            <a:r>
              <a:rPr lang="en-US" sz="1400" b="1" dirty="0"/>
              <a:t>αίκες με δικαίωμα   ψήφου 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ΜΕΓΕΘΟΣ ΔΕΙΓΜΑΤΟΣ</a:t>
            </a:r>
            <a:r>
              <a:rPr lang="en-US" altLang="en-US" sz="1400" b="1"/>
              <a:t>: 1.189  </a:t>
            </a:r>
            <a:r>
              <a:rPr lang="en-US" altLang="en-US" sz="1400" b="1" dirty="0" err="1"/>
              <a:t>νοικοκυριά</a:t>
            </a: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ΧΡΟΝΙΚΟ ΔΙΑΣΤΗΜΑ: </a:t>
            </a:r>
            <a:r>
              <a:rPr lang="el-GR" altLang="en-US" sz="1400" b="1" dirty="0"/>
              <a:t>1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Νοεμ</a:t>
            </a:r>
            <a:r>
              <a:rPr lang="en-US" altLang="en-US" sz="1400" b="1" dirty="0"/>
              <a:t>βρίου  - </a:t>
            </a:r>
            <a:r>
              <a:rPr lang="el-GR" altLang="en-US" sz="1400" b="1" dirty="0"/>
              <a:t>4</a:t>
            </a:r>
            <a:r>
              <a:rPr lang="en-US" altLang="en-US" sz="1400" b="1" dirty="0"/>
              <a:t> Νοεμβρίου    2021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ΠΕΡΙΟΧΗ ΔΙΕΞΑΓΩΓΗΣ: Πα</a:t>
            </a:r>
            <a:r>
              <a:rPr lang="en-US" altLang="en-US" sz="1400" b="1" dirty="0" err="1"/>
              <a:t>νελλ</a:t>
            </a:r>
            <a:r>
              <a:rPr lang="en-US" altLang="en-US" sz="1400" b="1" dirty="0"/>
              <a:t>αδική κάλυψη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ΔΕΙΓΜΑΤΟΛΗΨΙΑΣ: </a:t>
            </a:r>
            <a:r>
              <a:rPr lang="en-US" altLang="en-US" sz="1400" b="1" dirty="0" err="1"/>
              <a:t>Πολυστ</a:t>
            </a:r>
            <a:r>
              <a:rPr lang="en-US" altLang="en-US" sz="14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ΣΥΛΛΟΓΗΣ ΣΤΟΙΧΕΙΩΝ: </a:t>
            </a:r>
            <a:r>
              <a:rPr lang="en-US" altLang="en-US" sz="1400" b="1" dirty="0" err="1"/>
              <a:t>Τηλεφωνικές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συνεντεύξεις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άσει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ηλεκτρονικού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ερωτημ</a:t>
            </a:r>
            <a:r>
              <a:rPr lang="en-US" altLang="en-US" sz="1400" b="1" dirty="0"/>
              <a:t>ατολογίου (CATI).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ΣΤΑΘΜΙΣΗ: </a:t>
            </a:r>
            <a:r>
              <a:rPr lang="en-US" altLang="en-US" sz="1400" b="1" dirty="0" err="1"/>
              <a:t>Έγινε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στάθμιση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με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άση</a:t>
            </a:r>
            <a:r>
              <a:rPr lang="en-US" altLang="en-US" sz="1400" b="1" dirty="0"/>
              <a:t> τα απ</a:t>
            </a:r>
            <a:r>
              <a:rPr lang="en-US" altLang="en-US" sz="1400" b="1" dirty="0" err="1"/>
              <a:t>οτελέσμ</a:t>
            </a:r>
            <a:r>
              <a:rPr lang="en-US" altLang="en-US" sz="1400" b="1" dirty="0"/>
              <a:t>ατα των  βουλευτικών εκλογών του  Ιουλίου 2019.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ΜΕΓΙΣΤΟ ΣΤΑΤΙΣΤΙΚΟ ΣΦΑΛΜΑ: +/-3 %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sz="1400" b="1" dirty="0"/>
              <a:t>ΕΡΓΑΣΤΗΚΑΝ  : </a:t>
            </a:r>
            <a:r>
              <a:rPr lang="el-GR" sz="1400" b="1" dirty="0"/>
              <a:t>22</a:t>
            </a:r>
            <a:r>
              <a:rPr lang="en-US" sz="1400" b="1" dirty="0"/>
              <a:t> </a:t>
            </a:r>
            <a:r>
              <a:rPr lang="en-US" sz="1400" b="1" dirty="0" err="1"/>
              <a:t>ερευνητές</a:t>
            </a:r>
            <a:r>
              <a:rPr lang="en-US" sz="1400" b="1" dirty="0"/>
              <a:t> &amp; </a:t>
            </a:r>
            <a:r>
              <a:rPr lang="el-GR" sz="1400" b="1" dirty="0"/>
              <a:t>1</a:t>
            </a:r>
            <a:r>
              <a:rPr lang="en-US" sz="1400" b="1" dirty="0"/>
              <a:t> επόπτ</a:t>
            </a:r>
            <a:r>
              <a:rPr lang="el-GR" sz="1400" b="1" dirty="0"/>
              <a:t>ης</a:t>
            </a:r>
            <a:r>
              <a:rPr lang="en-US" sz="1400" b="1" dirty="0"/>
              <a:t>. </a:t>
            </a:r>
            <a:r>
              <a:rPr lang="en-US" sz="1400" b="1" dirty="0" err="1"/>
              <a:t>Χρησιμο</a:t>
            </a:r>
            <a:r>
              <a:rPr lang="en-US" sz="1400" b="1" dirty="0"/>
              <a:t>ποιήθηκε ειδικό λογισμικό για κατ’οίκον εργασία ερευνητών με live παρακολούθηση του fieldwork σε real time</a:t>
            </a:r>
          </a:p>
          <a:p>
            <a:pPr marL="177394"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marL="202997" marR="0" lvl="0" indent="-228600" defTabSz="914400" fontAlgn="base">
              <a:lnSpc>
                <a:spcPct val="90000"/>
              </a:lnSpc>
              <a:spcBef>
                <a:spcPts val="888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Η Opinion Poll ΕΠΕ. </a:t>
            </a:r>
            <a:r>
              <a:rPr lang="el-GR" altLang="en-US" sz="1400" b="1" dirty="0"/>
              <a:t>ε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ίν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μέλος του ΣΕΔΕΑ, της ESOMAR, της WAPOR και τηρεί τον κανονισμό του Π.Ε.Σ.Σ. και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115405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7A33CE31-1288-4B36-A86F-104FF1979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074772"/>
              </p:ext>
            </p:extLst>
          </p:nvPr>
        </p:nvGraphicFramePr>
        <p:xfrm>
          <a:off x="541338" y="1171575"/>
          <a:ext cx="9744075" cy="608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2C38872E-40B5-4F00-A4B5-EEF654CB3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096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76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3623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632A6772-F869-425E-9CE4-881B62E07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8302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0D8D3B39-DBB3-4155-96FA-C5A96B2E6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9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13953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E67C9DDA-C122-4911-AE74-840983314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61345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6233A44A-D1E4-40B2-8012-36963A4F4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128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4623" y="5168404"/>
            <a:ext cx="9202738" cy="1193633"/>
          </a:xfrm>
        </p:spPr>
        <p:txBody>
          <a:bodyPr>
            <a:normAutofit/>
          </a:bodyPr>
          <a:lstStyle/>
          <a:p>
            <a:r>
              <a:rPr lang="el-GR" sz="4144" dirty="0">
                <a:solidFill>
                  <a:schemeClr val="tx2"/>
                </a:solidFill>
              </a:rPr>
              <a:t>Τέλος Παρουσίασης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563E432C-571F-4BAF-8C1B-54157C3C4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3" y="7274223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0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378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id="{E8414B08-8548-41E7-8158-F2D2BF528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81925"/>
              </p:ext>
            </p:extLst>
          </p:nvPr>
        </p:nvGraphicFramePr>
        <p:xfrm>
          <a:off x="1495425" y="1852613"/>
          <a:ext cx="7835898" cy="468788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7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 πορεία της χώρας;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ΑΡΚΕΤΑ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1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07193146-02E0-4DCF-906A-77FE53CE1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6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58511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314A176C-31BA-43FE-8A36-216401752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3097"/>
              </p:ext>
            </p:extLst>
          </p:nvPr>
        </p:nvGraphicFramePr>
        <p:xfrm>
          <a:off x="1495425" y="1852612"/>
          <a:ext cx="7835898" cy="532288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01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το συνολικό κυβερνητικό έργο;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5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C329E36B-A004-4CFC-81B8-AAF746494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60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156580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B20892E-F169-4B44-A1B2-9054978E7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37916"/>
              </p:ext>
            </p:extLst>
          </p:nvPr>
        </p:nvGraphicFramePr>
        <p:xfrm>
          <a:off x="1495425" y="1852613"/>
          <a:ext cx="7835898" cy="491648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0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την Αντιπολιτευτική πολιτική του ΣΥΡΙΖΑ;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3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502BE10A-E8A8-439A-A774-2345A7FC3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99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11666"/>
              </p:ext>
            </p:extLst>
          </p:nvPr>
        </p:nvGraphicFramePr>
        <p:xfrm>
          <a:off x="541338" y="1150938"/>
          <a:ext cx="9744075" cy="610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3A7139E-5710-4833-BF53-02811DC2D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1210</Words>
  <Application>Microsoft Office PowerPoint</Application>
  <PresentationFormat>B4 (ISO) Paper (250x353 mm)</PresentationFormat>
  <Paragraphs>351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Greek</vt:lpstr>
      <vt:lpstr>Calibri</vt:lpstr>
      <vt:lpstr>Calibri Light</vt:lpstr>
      <vt:lpstr>Cambria</vt:lpstr>
      <vt:lpstr>Office Theme</vt:lpstr>
      <vt:lpstr>1_Office Theme</vt:lpstr>
      <vt:lpstr>2_Office Theme</vt:lpstr>
      <vt:lpstr>3_Office Theme</vt:lpstr>
      <vt:lpstr>PowerPoint Presentation</vt:lpstr>
      <vt:lpstr>Ταυτότητα Έρευνας</vt:lpstr>
      <vt:lpstr>Πόσο ικανοποιημένος είστε από τη πορεία της χώρας; </vt:lpstr>
      <vt:lpstr>Πόσο ικανοποιημένος είστε από τη πορεία της χώρας; </vt:lpstr>
      <vt:lpstr>Πόσο ικανοποιημένος είστε από το συνολικό κυβερνητικό έργο;</vt:lpstr>
      <vt:lpstr>Πόσο ικανοποιημένος είστε από το συνολικό κυβερνητικό έργο;</vt:lpstr>
      <vt:lpstr>Πόσο ικανοποιημένος είστε από την Αντιπολιτευτική πολιτική του ΣΥΡΙΖΑ;</vt:lpstr>
      <vt:lpstr>Πόσο ικανοποιημένος είστε από την Αντιπολιτευτική πολιτική του ΣΥΡΙΖΑ;</vt:lpstr>
      <vt:lpstr>Ποιον θεωρείτε καταλληλότερο για Πρωθυπουργό;</vt:lpstr>
      <vt:lpstr>Ποιον θεωρείτε καταλληλότερο για Πρωθυπουργό;</vt:lpstr>
      <vt:lpstr>Ποια Κυβέρνηση θα προτιμούσατε να προκύψει μετά από τις επόμενες εκλογές;</vt:lpstr>
      <vt:lpstr>Ποια Κυβέρνηση θα προτιμούσατε να προκύψει μετά από τις επόμενες εκλογές;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Σκοπεύετε να συμμετέχετε στις εκλογές νέου Προέδρου του Κινήματος Αλλαγής;</vt:lpstr>
      <vt:lpstr>Σκοπεύετε να συμμετέχετε στις εκλογές νέου Προέδρου του Κινήματος Αλλαγής;</vt:lpstr>
      <vt:lpstr>Ποιον σκέφτεστε να ψηφίσετε, ποιον προτιμάτε να εκλεγεί Πρόεδρος του ΚΙΝΑΛ;  (Ποσοστό επί του συνόλου των ερωτηθέντων που δήλωσαν ότι θα συμμετάσχουν στις εκλογές του ΚΙΝΑΛ)</vt:lpstr>
      <vt:lpstr>Ποιον σκέφτεστε να ψηφίσετε, ποιον προτιμάτε να εκλεγεί Πρόεδρος του ΚΙΝΑΛ;  (Ψηφοφόροι 2019 ΚΙΝΑΛ που δήλωσαν ότι θα συμμετάσχουν στις εκλογές του ΚΙΝΑΛ)</vt:lpstr>
      <vt:lpstr>Ποιον θα επιλέγατε αν σε ένα δεύτερο γύρο έπρεπε να επιλέξετε</vt:lpstr>
      <vt:lpstr>…. ανάμεσα στον Νίκο Ανδρουλάκη και τον Ανδρέα Λοβέρδο;  (Ποσοστό επί του συνόλου των ερωτηθέντων που δήλωσαν ότι θα συμμετάσχουν στις εκλογές του ΚΙΝΑΛ)</vt:lpstr>
      <vt:lpstr>…. ανάμεσα στον Νίκο Ανδρουλάκη και τον Ανδρέα Λοβέρδο;  (Ψηφοφόροι 2019 ΚΙΝΑΛ που δήλωσαν ότι θα συμμετάσχουν στις εκλογές του ΚΙΝΑΛ)</vt:lpstr>
      <vt:lpstr>...ανάμεσα στον Νίκο Ανδρουλάκη 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Νίκο Ανδρουλάκη και τον Γιώργο Παπανδρέου; (Ψηφοφόροι 2019 ΚΙΝΑΛ που δήλωσαν ότι θα συμμετάσχουν στις εκλογές του ΚΙΝΑΛ)</vt:lpstr>
      <vt:lpstr>...ανάμεσα στον Ανδρέα Λοβέρδο 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Ανδρέα Λοβέρδο και τον Γιώργο Παπανδρέου; (Ψηφοφόροι 2019 ΚΙΝΑΛ που δήλωσαν ότι θα συμμετάσχουν στις εκλογές του ΚΙΝΑΛ)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Tsitounas Kostas</cp:lastModifiedBy>
  <cp:revision>172</cp:revision>
  <dcterms:created xsi:type="dcterms:W3CDTF">2021-02-20T11:15:26Z</dcterms:created>
  <dcterms:modified xsi:type="dcterms:W3CDTF">2021-11-09T08:32:40Z</dcterms:modified>
</cp:coreProperties>
</file>